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59" r:id="rId6"/>
    <p:sldId id="261" r:id="rId7"/>
    <p:sldId id="270" r:id="rId8"/>
    <p:sldId id="263" r:id="rId9"/>
    <p:sldId id="289" r:id="rId10"/>
    <p:sldId id="262" r:id="rId11"/>
    <p:sldId id="267" r:id="rId12"/>
    <p:sldId id="265" r:id="rId13"/>
    <p:sldId id="266" r:id="rId14"/>
    <p:sldId id="268" r:id="rId15"/>
    <p:sldId id="264" r:id="rId16"/>
    <p:sldId id="271" r:id="rId17"/>
    <p:sldId id="272" r:id="rId18"/>
    <p:sldId id="279" r:id="rId19"/>
    <p:sldId id="280" r:id="rId20"/>
    <p:sldId id="281" r:id="rId21"/>
    <p:sldId id="284" r:id="rId22"/>
    <p:sldId id="285" r:id="rId23"/>
    <p:sldId id="286" r:id="rId24"/>
    <p:sldId id="282" r:id="rId25"/>
    <p:sldId id="283" r:id="rId26"/>
    <p:sldId id="287" r:id="rId27"/>
    <p:sldId id="288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14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42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9BC7-19E8-41EC-A84C-8EF9CEC01ED2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4D6A-FAD5-468C-A0CA-DEA02F194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9BC7-19E8-41EC-A84C-8EF9CEC01ED2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4D6A-FAD5-468C-A0CA-DEA02F194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9BC7-19E8-41EC-A84C-8EF9CEC01ED2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4D6A-FAD5-468C-A0CA-DEA02F194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9BC7-19E8-41EC-A84C-8EF9CEC01ED2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4D6A-FAD5-468C-A0CA-DEA02F194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9BC7-19E8-41EC-A84C-8EF9CEC01ED2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4D6A-FAD5-468C-A0CA-DEA02F194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9BC7-19E8-41EC-A84C-8EF9CEC01ED2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4D6A-FAD5-468C-A0CA-DEA02F194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9BC7-19E8-41EC-A84C-8EF9CEC01ED2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4D6A-FAD5-468C-A0CA-DEA02F194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9BC7-19E8-41EC-A84C-8EF9CEC01ED2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4D6A-FAD5-468C-A0CA-DEA02F194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9BC7-19E8-41EC-A84C-8EF9CEC01ED2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4D6A-FAD5-468C-A0CA-DEA02F194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9BC7-19E8-41EC-A84C-8EF9CEC01ED2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4D6A-FAD5-468C-A0CA-DEA02F194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9BC7-19E8-41EC-A84C-8EF9CEC01ED2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4D6A-FAD5-468C-A0CA-DEA02F194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E9BC7-19E8-41EC-A84C-8EF9CEC01ED2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34D6A-FAD5-468C-A0CA-DEA02F1947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giverny.org/gardens/fcm/pictures/giverny-1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\\MRHS-AD2\DATA\USERS\DBerndt\sounds\spring-weather-1.mp3" TargetMode="Externa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\\MRHS-AD2\DATA\USERS\DBerndt\sounds\spring-weather-1.mp3" TargetMode="Externa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photo-fotos.com/galleries/FLEURS/jardin-fleurs-maison-ve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09675"/>
            <a:ext cx="7524750" cy="5648325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 rot="716029">
            <a:off x="3813672" y="525864"/>
            <a:ext cx="523736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 </a:t>
            </a:r>
            <a:r>
              <a:rPr lang="en-US" sz="8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jardin</a:t>
            </a:r>
            <a:endParaRPr lang="en-US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fr.structurae.de/files/photos/64/paris_18eme_arrondissement/paris_immeuble_pour_la_fondation_rothschild_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181225"/>
            <a:ext cx="5715000" cy="4676775"/>
          </a:xfrm>
          <a:prstGeom prst="rect">
            <a:avLst/>
          </a:prstGeom>
          <a:noFill/>
        </p:spPr>
      </p:pic>
      <p:pic>
        <p:nvPicPr>
          <p:cNvPr id="21508" name="Picture 4" descr="http://www.routard.com/images_contenu/communaute/photos/publi/004/pt3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3603"/>
            <a:ext cx="4953000" cy="3720253"/>
          </a:xfrm>
          <a:prstGeom prst="rect">
            <a:avLst/>
          </a:prstGeom>
          <a:noFill/>
        </p:spPr>
      </p:pic>
      <p:pic>
        <p:nvPicPr>
          <p:cNvPr id="21510" name="Picture 6" descr="http://cache.20minutes.fr/img/photos/20mn/2007-12/2007-12-21/article_bolufer_immeub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62400"/>
            <a:ext cx="3436471" cy="2286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4038600" y="0"/>
            <a:ext cx="51054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Une immeuble</a:t>
            </a:r>
            <a:endParaRPr lang="fr-FR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http://image.shutterstock.com/display_pic_with_logo/227590/227590,1230044760,4/stock-photo-a-finger-entering-a-code-into-the-keypad-224343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1"/>
            <a:ext cx="2133600" cy="3457904"/>
          </a:xfrm>
          <a:prstGeom prst="rect">
            <a:avLst/>
          </a:prstGeom>
          <a:noFill/>
        </p:spPr>
      </p:pic>
      <p:pic>
        <p:nvPicPr>
          <p:cNvPr id="23554" name="Picture 2" descr="http://farm1.static.flickr.com/73/202804558_45ecb6744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6125"/>
            <a:ext cx="4762500" cy="3571875"/>
          </a:xfrm>
          <a:prstGeom prst="rect">
            <a:avLst/>
          </a:prstGeom>
          <a:noFill/>
        </p:spPr>
      </p:pic>
      <p:pic>
        <p:nvPicPr>
          <p:cNvPr id="23556" name="Picture 4" descr="http://t0.gstatic.com/images?q=tbn:ANd9GcR1_IlM93VnB9DX97yg4RsK1sZlBGWak7_baiY4k2I3mIierbeC3w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62649" y="3276600"/>
            <a:ext cx="4781351" cy="3581400"/>
          </a:xfrm>
          <a:prstGeom prst="rect">
            <a:avLst/>
          </a:prstGeom>
          <a:noFill/>
        </p:spPr>
      </p:pic>
      <p:pic>
        <p:nvPicPr>
          <p:cNvPr id="23560" name="Picture 8" descr="http://armetalarm.com/materials/products/DoorKing_Telephone_Entry_.JPG"/>
          <p:cNvPicPr>
            <a:picLocks noChangeAspect="1" noChangeArrowheads="1"/>
          </p:cNvPicPr>
          <p:nvPr/>
        </p:nvPicPr>
        <p:blipFill>
          <a:blip r:embed="rId5" cstate="print"/>
          <a:srcRect l="31830" t="5614" r="29973" b="10175"/>
          <a:stretch>
            <a:fillRect/>
          </a:stretch>
        </p:blipFill>
        <p:spPr bwMode="auto">
          <a:xfrm>
            <a:off x="0" y="0"/>
            <a:ext cx="1981200" cy="3302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905000" y="533400"/>
            <a:ext cx="47244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 </a:t>
            </a:r>
            <a:r>
              <a:rPr lang="fr-FR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code</a:t>
            </a:r>
            <a:endParaRPr lang="fr-FR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rouen.blogs.com/photo/images/2007/07/07/balcon_fleu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838575" cy="5114925"/>
          </a:xfrm>
          <a:prstGeom prst="rect">
            <a:avLst/>
          </a:prstGeom>
          <a:noFill/>
        </p:spPr>
      </p:pic>
      <p:pic>
        <p:nvPicPr>
          <p:cNvPr id="18438" name="Picture 6" descr="http://rouen.blogs.com/photo/images/2007/05/31/p1140583_balcon_fleu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2914650"/>
            <a:ext cx="5257800" cy="3943350"/>
          </a:xfrm>
          <a:prstGeom prst="rect">
            <a:avLst/>
          </a:prstGeom>
          <a:noFill/>
        </p:spPr>
      </p:pic>
      <p:pic>
        <p:nvPicPr>
          <p:cNvPr id="18436" name="Picture 4" descr="http://www.ouaj.com/france/provence/alpilles/balcon-eyguier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0"/>
            <a:ext cx="5257800" cy="35052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4057233"/>
            <a:ext cx="47244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 balcon</a:t>
            </a:r>
            <a:endParaRPr lang="fr-FR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linternaute.com/temoignage/image_temoignage/400/entree-lumineuse-comment-avez-mis-valeur-escalier_474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3048000"/>
            <a:ext cx="2857500" cy="3810000"/>
          </a:xfrm>
          <a:prstGeom prst="rect">
            <a:avLst/>
          </a:prstGeom>
          <a:noFill/>
        </p:spPr>
      </p:pic>
      <p:pic>
        <p:nvPicPr>
          <p:cNvPr id="24580" name="Picture 4" descr="http://www.mazurie.net/photosblog/entreeP10129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90700"/>
            <a:ext cx="3810000" cy="5067300"/>
          </a:xfrm>
          <a:prstGeom prst="rect">
            <a:avLst/>
          </a:prstGeom>
          <a:noFill/>
        </p:spPr>
      </p:pic>
      <p:pic>
        <p:nvPicPr>
          <p:cNvPr id="24582" name="Picture 6" descr="http://lh4.ggpht.com/_j4aSJDUbGHI/Srt6BuCKA-I/AAAAAAAACJc/G39xhlaGlDE/169+Une+entr%C3%A9e+typique+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898900" cy="2924175"/>
          </a:xfrm>
          <a:prstGeom prst="rect">
            <a:avLst/>
          </a:prstGeom>
          <a:noFill/>
        </p:spPr>
      </p:pic>
      <p:pic>
        <p:nvPicPr>
          <p:cNvPr id="24584" name="Picture 8" descr="http://lh5.ggpht.com/_Yq3OegHVhng/SBA48USrcWI/AAAAAAAAC0c/bbup6NPUHBI/021-+une+entr%C3%A9e+de+galerie+-+20+avril+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99097" y="0"/>
            <a:ext cx="2744903" cy="36576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362200" y="0"/>
            <a:ext cx="47244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Une entrée</a:t>
            </a:r>
            <a:endParaRPr lang="fr-FR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metro-pole.net/actu/IMG/jpg/2006-12-24_7231_Station_deserte_prolongement_metro_p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5334000" cy="4000500"/>
          </a:xfrm>
          <a:prstGeom prst="rect">
            <a:avLst/>
          </a:prstGeom>
          <a:noFill/>
        </p:spPr>
      </p:pic>
      <p:pic>
        <p:nvPicPr>
          <p:cNvPr id="25604" name="Picture 4" descr="http://img.1.vacanceo.net/classic/2181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4950" y="1743075"/>
            <a:ext cx="3829050" cy="5114925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0" y="4057233"/>
            <a:ext cx="54864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 station métro</a:t>
            </a:r>
            <a:endParaRPr lang="fr-FR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clipartoday.com/_thumbs/034/B/Building_1_tn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5257800" cy="5715000"/>
          </a:xfrm>
          <a:prstGeom prst="rect">
            <a:avLst/>
          </a:prstGeom>
          <a:noFill/>
        </p:spPr>
      </p:pic>
      <p:cxnSp>
        <p:nvCxnSpPr>
          <p:cNvPr id="4" name="Straight Arrow Connector 3"/>
          <p:cNvCxnSpPr>
            <a:stCxn id="10" idx="1"/>
          </p:cNvCxnSpPr>
          <p:nvPr/>
        </p:nvCxnSpPr>
        <p:spPr>
          <a:xfrm rot="10800000">
            <a:off x="3048000" y="5335594"/>
            <a:ext cx="2362200" cy="16772"/>
          </a:xfrm>
          <a:prstGeom prst="straightConnector1">
            <a:avLst/>
          </a:prstGeom>
          <a:ln w="1270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rot="10800000" flipV="1">
            <a:off x="3048000" y="4495800"/>
            <a:ext cx="2667000" cy="1588"/>
          </a:xfrm>
          <a:prstGeom prst="straightConnector1">
            <a:avLst/>
          </a:prstGeom>
          <a:ln w="1270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15" idx="1"/>
          </p:cNvCxnSpPr>
          <p:nvPr/>
        </p:nvCxnSpPr>
        <p:spPr>
          <a:xfrm rot="10800000">
            <a:off x="2819400" y="3659188"/>
            <a:ext cx="2590800" cy="16778"/>
          </a:xfrm>
          <a:prstGeom prst="straightConnector1">
            <a:avLst/>
          </a:prstGeom>
          <a:ln w="1270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0800000" flipV="1">
            <a:off x="2819400" y="2895600"/>
            <a:ext cx="2514600" cy="1588"/>
          </a:xfrm>
          <a:prstGeom prst="straightConnector1">
            <a:avLst/>
          </a:prstGeom>
          <a:ln w="1270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0800000" flipV="1">
            <a:off x="2819400" y="2057400"/>
            <a:ext cx="2743200" cy="1588"/>
          </a:xfrm>
          <a:prstGeom prst="straightConnector1">
            <a:avLst/>
          </a:prstGeom>
          <a:ln w="1270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0800000" flipV="1">
            <a:off x="2743200" y="1295400"/>
            <a:ext cx="2743200" cy="1588"/>
          </a:xfrm>
          <a:prstGeom prst="straightConnector1">
            <a:avLst/>
          </a:prstGeom>
          <a:ln w="127000">
            <a:solidFill>
              <a:srgbClr val="EA14B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410200" y="50292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rez-de-chaussée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1200" y="42672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premier étage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10200" y="33528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deuxième étage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10200" y="25908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troisième étage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38800" y="17526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4</a:t>
            </a:r>
            <a:r>
              <a:rPr lang="fr-FR" sz="3600" baseline="30000" dirty="0" smtClean="0">
                <a:latin typeface="Kristen ITC" pitchFamily="66" charset="0"/>
              </a:rPr>
              <a:t>e</a:t>
            </a:r>
            <a:r>
              <a:rPr lang="fr-FR" sz="3600" dirty="0" smtClean="0">
                <a:latin typeface="Kristen ITC" pitchFamily="66" charset="0"/>
              </a:rPr>
              <a:t> étage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38800" y="9906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5</a:t>
            </a:r>
            <a:r>
              <a:rPr lang="fr-FR" sz="3600" baseline="30000" dirty="0" smtClean="0">
                <a:latin typeface="Kristen ITC" pitchFamily="66" charset="0"/>
              </a:rPr>
              <a:t>e</a:t>
            </a:r>
            <a:r>
              <a:rPr lang="fr-FR" sz="3600" dirty="0" smtClean="0">
                <a:latin typeface="Kristen ITC" pitchFamily="66" charset="0"/>
              </a:rPr>
              <a:t> étage</a:t>
            </a:r>
            <a:endParaRPr lang="fr-FR" sz="36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  <p:bldP spid="18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Maison et Jardin de Claude Monet à Giverny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31519"/>
            <a:ext cx="9144000" cy="6126481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Les jardins de Giverny (Monet)</a:t>
            </a:r>
            <a:endParaRPr lang="fr-F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spring-weather-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http://giverny.org/gardens/fcm/pictures/giverny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33927"/>
            <a:ext cx="9144000" cy="6124074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Les jardins de Giverny (Monet)</a:t>
            </a:r>
            <a:endParaRPr lang="fr-F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spring-weather-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kazeo.com/sites/fr/photos/117/Arbres-et-Allees-pour-structurer-le-jardin_1170670-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1661" y="2057400"/>
            <a:ext cx="2472339" cy="3080385"/>
          </a:xfrm>
          <a:prstGeom prst="rect">
            <a:avLst/>
          </a:prstGeom>
          <a:noFill/>
        </p:spPr>
      </p:pic>
      <p:pic>
        <p:nvPicPr>
          <p:cNvPr id="5" name="Picture 4" descr="http://www.visoflora.com/images/original/fleur-de-jardin-visoflora-6254.jpg"/>
          <p:cNvPicPr>
            <a:picLocks noChangeAspect="1" noChangeArrowheads="1"/>
          </p:cNvPicPr>
          <p:nvPr/>
        </p:nvPicPr>
        <p:blipFill>
          <a:blip r:embed="rId3" cstate="print"/>
          <a:srcRect l="18321"/>
          <a:stretch>
            <a:fillRect/>
          </a:stretch>
        </p:blipFill>
        <p:spPr bwMode="auto">
          <a:xfrm>
            <a:off x="0" y="2438400"/>
            <a:ext cx="2717800" cy="2495550"/>
          </a:xfrm>
          <a:prstGeom prst="rect">
            <a:avLst/>
          </a:prstGeom>
          <a:noFill/>
        </p:spPr>
      </p:pic>
      <p:pic>
        <p:nvPicPr>
          <p:cNvPr id="6" name="Picture 6" descr="http://www.zordan.fr/vend-maison/images/stories/petite-terrasse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8800" y="2362200"/>
            <a:ext cx="3302000" cy="24765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Kristen ITC" pitchFamily="66" charset="0"/>
              </a:rPr>
              <a:t>1. A			B				C</a:t>
            </a:r>
            <a:endParaRPr lang="en-US" sz="5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linternaute.com/sortir/magazine/photo/le-puy-du-fou-revisite-l-antiquite-romaine/image/cour-3300-m-248514.jpg"/>
          <p:cNvPicPr>
            <a:picLocks noChangeAspect="1" noChangeArrowheads="1"/>
          </p:cNvPicPr>
          <p:nvPr/>
        </p:nvPicPr>
        <p:blipFill>
          <a:blip r:embed="rId2" cstate="print"/>
          <a:srcRect l="15152"/>
          <a:stretch>
            <a:fillRect/>
          </a:stretch>
        </p:blipFill>
        <p:spPr bwMode="auto">
          <a:xfrm>
            <a:off x="5892800" y="2286000"/>
            <a:ext cx="3251200" cy="2438400"/>
          </a:xfrm>
          <a:prstGeom prst="rect">
            <a:avLst/>
          </a:prstGeom>
          <a:noFill/>
        </p:spPr>
      </p:pic>
      <p:pic>
        <p:nvPicPr>
          <p:cNvPr id="5" name="Picture 2" descr="http://img.archiexpo.fr/images_ae/photo-g/porte-de-garage-basculante-en-acier-1536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14600"/>
            <a:ext cx="2743200" cy="2143125"/>
          </a:xfrm>
          <a:prstGeom prst="rect">
            <a:avLst/>
          </a:prstGeom>
          <a:noFill/>
        </p:spPr>
      </p:pic>
      <p:pic>
        <p:nvPicPr>
          <p:cNvPr id="6" name="Picture 2" descr="http://www.linternaute.com/temoignage/image_temoignage/400/entree-lumineuse-comment-avez-mis-valeur-escalier_4746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1371600"/>
            <a:ext cx="2857500" cy="3810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Kristen ITC" pitchFamily="66" charset="0"/>
              </a:rPr>
              <a:t>2. A			B				C</a:t>
            </a:r>
            <a:endParaRPr lang="en-US" sz="5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kazeo.com/sites/fr/photos/117/Arbres-et-Allees-pour-structurer-le-jardin_1170670-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0274" y="0"/>
            <a:ext cx="3363726" cy="4191000"/>
          </a:xfrm>
          <a:prstGeom prst="rect">
            <a:avLst/>
          </a:prstGeom>
          <a:noFill/>
        </p:spPr>
      </p:pic>
      <p:pic>
        <p:nvPicPr>
          <p:cNvPr id="4100" name="Picture 4" descr="http://www.visoflora.com/images/original/fleur-de-jardin-visoflora-62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00"/>
            <a:ext cx="5080000" cy="3810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 rot="716029">
            <a:off x="3813672" y="525864"/>
            <a:ext cx="523736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 </a:t>
            </a:r>
            <a:r>
              <a:rPr lang="en-US" sz="8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arbre</a:t>
            </a:r>
            <a:endParaRPr lang="en-US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716029">
            <a:off x="92963" y="2888063"/>
            <a:ext cx="523736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Une fleur</a:t>
            </a:r>
            <a:endParaRPr lang="fr-FR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www.business-opportunities.biz/wp-content/uploads/2007/10/neighborhoo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3352800" cy="2296511"/>
          </a:xfrm>
          <a:prstGeom prst="rect">
            <a:avLst/>
          </a:prstGeom>
          <a:noFill/>
        </p:spPr>
      </p:pic>
      <p:pic>
        <p:nvPicPr>
          <p:cNvPr id="5" name="Picture 6" descr="http://image.shutterstock.com/display_pic_with_logo/227590/227590,1230044760,4/stock-photo-a-finger-entering-a-code-into-the-keypad-224343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1524000"/>
            <a:ext cx="2133600" cy="3457904"/>
          </a:xfrm>
          <a:prstGeom prst="rect">
            <a:avLst/>
          </a:prstGeom>
          <a:noFill/>
        </p:spPr>
      </p:pic>
      <p:pic>
        <p:nvPicPr>
          <p:cNvPr id="6" name="Picture 2" descr="http://rouen.blogs.com/photo/images/2007/07/07/balcon_fleur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1676400"/>
            <a:ext cx="2516161" cy="3352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Kristen ITC" pitchFamily="66" charset="0"/>
              </a:rPr>
              <a:t>3. A			B				C</a:t>
            </a:r>
            <a:endParaRPr lang="en-US" sz="5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1.vacanceo.net/classic/2181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5908" y="1600200"/>
            <a:ext cx="2738092" cy="3657600"/>
          </a:xfrm>
          <a:prstGeom prst="rect">
            <a:avLst/>
          </a:prstGeom>
          <a:noFill/>
        </p:spPr>
      </p:pic>
      <p:pic>
        <p:nvPicPr>
          <p:cNvPr id="3" name="Picture 2" descr="http://fr.structurae.de/files/photos/64/paris_18eme_arrondissement/paris_immeuble_pour_la_fondation_rothschild_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14600"/>
            <a:ext cx="2735285" cy="2238375"/>
          </a:xfrm>
          <a:prstGeom prst="rect">
            <a:avLst/>
          </a:prstGeom>
          <a:noFill/>
        </p:spPr>
      </p:pic>
      <p:pic>
        <p:nvPicPr>
          <p:cNvPr id="4" name="Picture 2" descr="http://www.photo-fotos.com/galleries/FLEURS/jardin-fleurs-maison-ver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2438400"/>
            <a:ext cx="2895600" cy="217353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Kristen ITC" pitchFamily="66" charset="0"/>
              </a:rPr>
              <a:t>4. A			B				C</a:t>
            </a:r>
            <a:endParaRPr lang="en-US" sz="5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technatura.fr/img/photo/terrasse-bois/terrasse-pin-pergola-toile-protection-reglab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2438400"/>
            <a:ext cx="2743200" cy="2057400"/>
          </a:xfrm>
          <a:prstGeom prst="rect">
            <a:avLst/>
          </a:prstGeom>
          <a:noFill/>
        </p:spPr>
      </p:pic>
      <p:pic>
        <p:nvPicPr>
          <p:cNvPr id="3" name="Picture 2" descr="http://www.rentacar.fr/aspupload/IMG/paris-convention-2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38400"/>
            <a:ext cx="2651728" cy="2156498"/>
          </a:xfrm>
          <a:prstGeom prst="rect">
            <a:avLst/>
          </a:prstGeom>
          <a:noFill/>
        </p:spPr>
      </p:pic>
      <p:pic>
        <p:nvPicPr>
          <p:cNvPr id="4" name="Picture 6" descr="http://us.123rf.com/400wm/400/400/pancaketom/pancaketom0809/pancaketom080900065/3578053-nouvelle-maison-en-construction-montrant-fermes-de-toit-contre-un-ciel-ble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1600200"/>
            <a:ext cx="2857500" cy="3810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Kristen ITC" pitchFamily="66" charset="0"/>
              </a:rPr>
              <a:t>5. A			B				C</a:t>
            </a:r>
            <a:endParaRPr lang="en-US" sz="5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ouaj.com/france/provence/alpilles/balcon-eyguie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133600"/>
            <a:ext cx="3200400" cy="2133600"/>
          </a:xfrm>
          <a:prstGeom prst="rect">
            <a:avLst/>
          </a:prstGeom>
          <a:noFill/>
        </p:spPr>
      </p:pic>
      <p:pic>
        <p:nvPicPr>
          <p:cNvPr id="3" name="Picture 2" descr="http://www.post-gazette.com/images2/20030227mr7_230.jpg"/>
          <p:cNvPicPr>
            <a:picLocks noChangeAspect="1" noChangeArrowheads="1"/>
          </p:cNvPicPr>
          <p:nvPr/>
        </p:nvPicPr>
        <p:blipFill>
          <a:blip r:embed="rId3" cstate="print"/>
          <a:srcRect l="21492"/>
          <a:stretch>
            <a:fillRect/>
          </a:stretch>
        </p:blipFill>
        <p:spPr bwMode="auto">
          <a:xfrm>
            <a:off x="6477000" y="1295400"/>
            <a:ext cx="2667000" cy="3352800"/>
          </a:xfrm>
          <a:prstGeom prst="rect">
            <a:avLst/>
          </a:prstGeom>
          <a:noFill/>
        </p:spPr>
      </p:pic>
      <p:pic>
        <p:nvPicPr>
          <p:cNvPr id="4" name="Picture 3" descr="http://giverny.org/gardens/fcm/pictures/giverny-9.jpg"/>
          <p:cNvPicPr>
            <a:picLocks noChangeAspect="1" noChangeArrowheads="1"/>
          </p:cNvPicPr>
          <p:nvPr/>
        </p:nvPicPr>
        <p:blipFill>
          <a:blip r:embed="rId4" cstate="print"/>
          <a:srcRect l="21577"/>
          <a:stretch>
            <a:fillRect/>
          </a:stretch>
        </p:blipFill>
        <p:spPr bwMode="auto">
          <a:xfrm>
            <a:off x="0" y="1981200"/>
            <a:ext cx="2769528" cy="2362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Kristen ITC" pitchFamily="66" charset="0"/>
              </a:rPr>
              <a:t>6. A			B				C</a:t>
            </a:r>
            <a:endParaRPr lang="en-US" sz="5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r.structurae.de/files/photos/64/paris_18eme_arrondissement/paris_immeuble_pour_la_fondation_rothschild_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1864" y="2133600"/>
            <a:ext cx="3200866" cy="2619375"/>
          </a:xfrm>
          <a:prstGeom prst="rect">
            <a:avLst/>
          </a:prstGeom>
          <a:noFill/>
        </p:spPr>
      </p:pic>
      <p:pic>
        <p:nvPicPr>
          <p:cNvPr id="5" name="Picture 8" descr="http://us.123rf.com/400wm/227/11/michaelshake/michaelshake0605/michaelshake060500084/409714-nouvelle-maison-avec-une-architecture-victorienne-de-saveur-juste-un-de-beaucoup-de-photos-de-nouve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0"/>
            <a:ext cx="2907632" cy="2209800"/>
          </a:xfrm>
          <a:prstGeom prst="rect">
            <a:avLst/>
          </a:prstGeom>
          <a:noFill/>
        </p:spPr>
      </p:pic>
      <p:pic>
        <p:nvPicPr>
          <p:cNvPr id="6" name="Picture 6" descr="http://us.123rf.com/400wm/400/400/pancaketom/pancaketom0809/pancaketom080900065/3578053-nouvelle-maison-en-construction-montrant-fermes-de-toit-contre-un-ciel-ble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43700" y="1828800"/>
            <a:ext cx="2400300" cy="3200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Kristen ITC" pitchFamily="66" charset="0"/>
              </a:rPr>
              <a:t>7. A			B				C</a:t>
            </a:r>
            <a:endParaRPr lang="en-US" sz="5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us.123rf.com/400wm/227/11/michaelshake/michaelshake0605/michaelshake060500084/409714-nouvelle-maison-avec-une-architecture-victorienne-de-saveur-juste-un-de-beaucoup-de-photos-de-nouv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2907632" cy="2209800"/>
          </a:xfrm>
          <a:prstGeom prst="rect">
            <a:avLst/>
          </a:prstGeom>
          <a:noFill/>
        </p:spPr>
      </p:pic>
      <p:pic>
        <p:nvPicPr>
          <p:cNvPr id="6" name="Picture 4" descr="http://reservation-hotel.logishotels.com/general/images/customer/12/hotel/14300/Pont_sur_Sambre_La_Vieille_Maison_HD1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9974" y="2286000"/>
            <a:ext cx="2824026" cy="2209800"/>
          </a:xfrm>
          <a:prstGeom prst="rect">
            <a:avLst/>
          </a:prstGeom>
          <a:noFill/>
        </p:spPr>
      </p:pic>
      <p:pic>
        <p:nvPicPr>
          <p:cNvPr id="7" name="Picture 6" descr="http://us.123rf.com/400wm/400/400/pancaketom/pancaketom0809/pancaketom080900065/3578053-nouvelle-maison-en-construction-montrant-fermes-de-toit-contre-un-ciel-ble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1600200"/>
            <a:ext cx="2857500" cy="3810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Kristen ITC" pitchFamily="66" charset="0"/>
              </a:rPr>
              <a:t>8. A			B				C</a:t>
            </a:r>
            <a:endParaRPr lang="en-US" sz="5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rouen.blogs.com/photo/images/2007/07/07/balcon_fleu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8800"/>
            <a:ext cx="2802088" cy="3733800"/>
          </a:xfrm>
          <a:prstGeom prst="rect">
            <a:avLst/>
          </a:prstGeom>
          <a:noFill/>
        </p:spPr>
      </p:pic>
      <p:pic>
        <p:nvPicPr>
          <p:cNvPr id="9" name="Picture 2" descr="http://img.archiexpo.fr/images_ae/photo-g/porte-de-garage-basculante-en-acier-1536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0240" y="2209800"/>
            <a:ext cx="3413760" cy="2667000"/>
          </a:xfrm>
          <a:prstGeom prst="rect">
            <a:avLst/>
          </a:prstGeom>
          <a:noFill/>
        </p:spPr>
      </p:pic>
      <p:pic>
        <p:nvPicPr>
          <p:cNvPr id="10" name="Picture 8" descr="http://armetalarm.com/materials/products/DoorKing_Telephone_Entry_.JPG"/>
          <p:cNvPicPr>
            <a:picLocks noChangeAspect="1" noChangeArrowheads="1"/>
          </p:cNvPicPr>
          <p:nvPr/>
        </p:nvPicPr>
        <p:blipFill>
          <a:blip r:embed="rId4" cstate="print"/>
          <a:srcRect l="31830" t="5614" r="29973" b="10175"/>
          <a:stretch>
            <a:fillRect/>
          </a:stretch>
        </p:blipFill>
        <p:spPr bwMode="auto">
          <a:xfrm>
            <a:off x="3276600" y="1752600"/>
            <a:ext cx="1981200" cy="3302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Kristen ITC" pitchFamily="66" charset="0"/>
              </a:rPr>
              <a:t>9. A			B				C</a:t>
            </a:r>
            <a:endParaRPr lang="en-US" sz="5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http://giverny.org/gardens/fcm/pictures/giverny-6.jpg"/>
          <p:cNvPicPr>
            <a:picLocks noChangeAspect="1" noChangeArrowheads="1"/>
          </p:cNvPicPr>
          <p:nvPr/>
        </p:nvPicPr>
        <p:blipFill>
          <a:blip r:embed="rId2" cstate="print"/>
          <a:srcRect r="17500"/>
          <a:stretch>
            <a:fillRect/>
          </a:stretch>
        </p:blipFill>
        <p:spPr bwMode="auto">
          <a:xfrm>
            <a:off x="0" y="1981201"/>
            <a:ext cx="2514600" cy="2286000"/>
          </a:xfrm>
          <a:prstGeom prst="rect">
            <a:avLst/>
          </a:prstGeom>
          <a:noFill/>
        </p:spPr>
      </p:pic>
      <p:pic>
        <p:nvPicPr>
          <p:cNvPr id="6" name="Picture 3" descr="http://giverny.org/gardens/fcm/pictures/giverny-7.jpg"/>
          <p:cNvPicPr>
            <a:picLocks noChangeAspect="1" noChangeArrowheads="1"/>
          </p:cNvPicPr>
          <p:nvPr/>
        </p:nvPicPr>
        <p:blipFill>
          <a:blip r:embed="rId3" cstate="print"/>
          <a:srcRect l="17391"/>
          <a:stretch>
            <a:fillRect/>
          </a:stretch>
        </p:blipFill>
        <p:spPr bwMode="auto">
          <a:xfrm>
            <a:off x="6248400" y="1752600"/>
            <a:ext cx="2895600" cy="2765700"/>
          </a:xfrm>
          <a:prstGeom prst="rect">
            <a:avLst/>
          </a:prstGeom>
          <a:noFill/>
        </p:spPr>
      </p:pic>
      <p:pic>
        <p:nvPicPr>
          <p:cNvPr id="7" name="Picture 2" descr="http://pictopia.com/perl/get_image?provider_id=207&amp;size=550x550_mb&amp;ptp_photo_id=1445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1600200"/>
            <a:ext cx="3581400" cy="350991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Kristen ITC" pitchFamily="66" charset="0"/>
              </a:rPr>
              <a:t>10. A			B				C</a:t>
            </a:r>
            <a:endParaRPr lang="en-US" sz="5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1.bp.blogspot.com/_lATk4z4K6mM/SnDkLbid77I/AAAAAAAABmc/-X5GUV7VdXY/s400/Jardins%2BPlein%2BCiel-7e%2Bciel-terrasse%2Bhotel%2Brafael%2Bparis-avenue%2Bkleb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0800" y="2895600"/>
            <a:ext cx="5283200" cy="3962400"/>
          </a:xfrm>
          <a:prstGeom prst="rect">
            <a:avLst/>
          </a:prstGeom>
          <a:noFill/>
        </p:spPr>
      </p:pic>
      <p:pic>
        <p:nvPicPr>
          <p:cNvPr id="3074" name="Picture 2" descr="http://www.technatura.fr/img/photo/terrasse-bois/terrasse-pin-pergola-toile-protection-reglab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283200" cy="3962400"/>
          </a:xfrm>
          <a:prstGeom prst="rect">
            <a:avLst/>
          </a:prstGeom>
          <a:noFill/>
        </p:spPr>
      </p:pic>
      <p:pic>
        <p:nvPicPr>
          <p:cNvPr id="3078" name="Picture 6" descr="http://www.zordan.fr/vend-maison/images/stories/petite-terrasse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57600"/>
            <a:ext cx="4267200" cy="32004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 rot="716029">
            <a:off x="3284700" y="551883"/>
            <a:ext cx="563057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Une </a:t>
            </a:r>
            <a:r>
              <a:rPr lang="fr-FR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terrasse</a:t>
            </a:r>
            <a:endParaRPr lang="fr-FR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media-cdn.tripadvisor.com/media/photo-s/01/17/76/55/la-co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0" y="2933700"/>
            <a:ext cx="5238750" cy="3924300"/>
          </a:xfrm>
          <a:prstGeom prst="rect">
            <a:avLst/>
          </a:prstGeom>
          <a:noFill/>
        </p:spPr>
      </p:pic>
      <p:pic>
        <p:nvPicPr>
          <p:cNvPr id="26628" name="Picture 4" descr="http://www.maison-en-provence.com/photos/p835-rustrel-la-cou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191000" cy="314325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 rot="716029">
            <a:off x="92963" y="3269064"/>
            <a:ext cx="523736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Une cour</a:t>
            </a:r>
            <a:endParaRPr lang="fr-FR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290" name="Picture 2" descr="http://www.linternaute.com/sortir/magazine/photo/le-puy-du-fou-revisite-l-antiquite-romaine/image/cour-3300-m-2485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0"/>
            <a:ext cx="5029200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.archiexpo.fr/images_ae/photo-g/porte-de-garage-basculante-en-acier-1536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06"/>
            <a:ext cx="8763000" cy="6846094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 rot="716029">
            <a:off x="92963" y="1973664"/>
            <a:ext cx="523736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 garage</a:t>
            </a:r>
            <a:endParaRPr lang="fr-FR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21197456">
            <a:off x="2121559" y="4609253"/>
            <a:ext cx="594045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Une voiture</a:t>
            </a:r>
            <a:endParaRPr lang="fr-FR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canalj.fr/var/jeunesse/storage/images/canalj/la-tele/dessins-animes/titeuf/images/decors-saison-2/le-quartier-de-titeuf/4280318-1-fre-FR/Le-quartier-de-Titeuf_image_player_432_3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3771900"/>
            <a:ext cx="4114800" cy="3086100"/>
          </a:xfrm>
          <a:prstGeom prst="rect">
            <a:avLst/>
          </a:prstGeom>
          <a:noFill/>
        </p:spPr>
      </p:pic>
      <p:pic>
        <p:nvPicPr>
          <p:cNvPr id="22532" name="Picture 4" descr="http://www.picardieweb.com/upload/eco-quartier-crezancy-0104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00600" cy="2562225"/>
          </a:xfrm>
          <a:prstGeom prst="rect">
            <a:avLst/>
          </a:prstGeom>
          <a:noFill/>
        </p:spPr>
      </p:pic>
      <p:pic>
        <p:nvPicPr>
          <p:cNvPr id="22534" name="Picture 6" descr="http://www.business-opportunities.biz/wp-content/uploads/2007/10/neighborhood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22006"/>
            <a:ext cx="4724400" cy="3235993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 rot="716029">
            <a:off x="3445762" y="534556"/>
            <a:ext cx="523736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 quartier</a:t>
            </a:r>
            <a:endParaRPr lang="fr-FR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309" y="4124325"/>
            <a:ext cx="1676400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228600"/>
            <a:ext cx="2113114" cy="2372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0" name="Picture 2" descr="http://www.post-gazette.com/images2/20030227mr7_2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2590801"/>
            <a:ext cx="4323595" cy="42672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0" y="1219200"/>
            <a:ext cx="47244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 voisin</a:t>
            </a:r>
            <a:endParaRPr lang="fr-FR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21046384">
            <a:off x="3485202" y="3925596"/>
            <a:ext cx="546963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Une voisine</a:t>
            </a:r>
            <a:endParaRPr lang="fr-FR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103ginette.free.fr/images/saison_2001/177%20-%20UNE%20VIEILLE%20MAISON%20DE%20CHATEAUDU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33800"/>
            <a:ext cx="4165600" cy="3124200"/>
          </a:xfrm>
          <a:prstGeom prst="rect">
            <a:avLst/>
          </a:prstGeom>
          <a:noFill/>
        </p:spPr>
      </p:pic>
      <p:pic>
        <p:nvPicPr>
          <p:cNvPr id="20484" name="Picture 4" descr="http://reservation-hotel.logishotels.com/general/images/customer/12/hotel/14300/Pont_sur_Sambre_La_Vieille_Maison_HD1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10000" cy="2981325"/>
          </a:xfrm>
          <a:prstGeom prst="rect">
            <a:avLst/>
          </a:prstGeom>
          <a:noFill/>
        </p:spPr>
      </p:pic>
      <p:pic>
        <p:nvPicPr>
          <p:cNvPr id="20486" name="Picture 6" descr="http://us.123rf.com/400wm/400/400/pancaketom/pancaketom0809/pancaketom080900065/3578053-nouvelle-maison-en-construction-montrant-fermes-de-toit-contre-un-ciel-ble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0"/>
            <a:ext cx="2857500" cy="3810000"/>
          </a:xfrm>
          <a:prstGeom prst="rect">
            <a:avLst/>
          </a:prstGeom>
          <a:noFill/>
        </p:spPr>
      </p:pic>
      <p:pic>
        <p:nvPicPr>
          <p:cNvPr id="20488" name="Picture 8" descr="http://us.123rf.com/400wm/227/11/michaelshake/michaelshake0605/michaelshake060500084/409714-nouvelle-maison-avec-une-architecture-victorienne-de-saveur-juste-un-de-beaucoup-de-photos-de-nouve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3962400"/>
            <a:ext cx="3810000" cy="28956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2514600"/>
            <a:ext cx="44958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Une vieille maison</a:t>
            </a:r>
            <a:endParaRPr lang="fr-FR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48200" y="1600200"/>
            <a:ext cx="44958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Une nouvelle maison</a:t>
            </a:r>
            <a:endParaRPr lang="fr-FR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063" y="4800600"/>
            <a:ext cx="70104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 appartement</a:t>
            </a:r>
            <a:endParaRPr lang="fr-FR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http://media-cdn.tripadvisor.com/media/photo-s/01/73/e5/14/refurbished-appartme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865413"/>
            <a:ext cx="5238750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6017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94</Words>
  <Application>Microsoft Office PowerPoint</Application>
  <PresentationFormat>On-screen Show (4:3)</PresentationFormat>
  <Paragraphs>36</Paragraphs>
  <Slides>27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17</cp:revision>
  <dcterms:created xsi:type="dcterms:W3CDTF">2011-03-02T17:02:24Z</dcterms:created>
  <dcterms:modified xsi:type="dcterms:W3CDTF">2012-01-30T16:37:13Z</dcterms:modified>
</cp:coreProperties>
</file>